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88" r:id="rId6"/>
    <p:sldId id="289" r:id="rId7"/>
    <p:sldId id="294" r:id="rId8"/>
    <p:sldId id="295" r:id="rId9"/>
    <p:sldId id="291" r:id="rId10"/>
    <p:sldId id="290" r:id="rId11"/>
    <p:sldId id="292" r:id="rId12"/>
    <p:sldId id="296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2F97D4-90BB-452E-B47E-DC656D759D49}">
          <p14:sldIdLst>
            <p14:sldId id="273"/>
          </p14:sldIdLst>
        </p14:section>
        <p14:section name="Untitled Section" id="{917F6F6D-0E0E-442E-BF08-72F9282B3E30}">
          <p14:sldIdLst>
            <p14:sldId id="288"/>
            <p14:sldId id="289"/>
            <p14:sldId id="294"/>
            <p14:sldId id="295"/>
            <p14:sldId id="291"/>
            <p14:sldId id="290"/>
            <p14:sldId id="292"/>
            <p14:sldId id="296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monans.org.uk/" TargetMode="External"/><Relationship Id="rId2" Type="http://schemas.openxmlformats.org/officeDocument/2006/relationships/hyperlink" Target="mailto:newstmonansplaypark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3302" y="457199"/>
            <a:ext cx="7588885" cy="579565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 fontScale="900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a new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ST monans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children's play Park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A project proposal by </a:t>
            </a: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St </a:t>
            </a:r>
            <a:r>
              <a:rPr lang="en-US" sz="1600" dirty="0" err="1">
                <a:solidFill>
                  <a:srgbClr val="FFFFFF"/>
                </a:solidFill>
              </a:rPr>
              <a:t>MonaNS</a:t>
            </a:r>
            <a:r>
              <a:rPr lang="en-US" sz="1600" dirty="0">
                <a:solidFill>
                  <a:srgbClr val="FFFFFF"/>
                </a:solidFill>
              </a:rPr>
              <a:t> Charitable Fund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(</a:t>
            </a:r>
            <a:r>
              <a:rPr lang="en-US" sz="1200" dirty="0">
                <a:solidFill>
                  <a:srgbClr val="FFFFFF"/>
                </a:solidFill>
              </a:rPr>
              <a:t>Scottish registered charity. SC048605</a:t>
            </a:r>
            <a:r>
              <a:rPr lang="en-US" sz="1300" dirty="0">
                <a:solidFill>
                  <a:srgbClr val="FFFFFF"/>
                </a:solidFill>
              </a:rPr>
              <a:t>)</a:t>
            </a:r>
            <a:br>
              <a:rPr lang="en-US" sz="13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 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St Monans &amp; Abercrombie Community Council </a:t>
            </a: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January 2020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Proposal and costs </a:t>
            </a: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39EE-4A36-4CA3-94D4-F7FEA2D2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93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Play park committee and other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B2411-9D47-4BD2-8DC7-D58E6F32C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11550"/>
            <a:ext cx="11029615" cy="4563800"/>
          </a:xfrm>
        </p:spPr>
        <p:txBody>
          <a:bodyPr>
            <a:normAutofit lnSpcReduction="10000"/>
          </a:bodyPr>
          <a:lstStyle/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2020104020203"/>
            </a:endParaRP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2020104020203"/>
            </a:endParaRP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Helen Ironside, 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Chair of Committee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(Community Councillor, Chair of St Monans Primary school PTA)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Victoria Riding,  Primary school teacher, parent and resident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Stuart Bridges, Secretary, St Monans &amp; Abercrombie Community Council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Donna Marr, resident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Carol Copland,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Treasurer of Committee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(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Trustee St Monans Charitable fund)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Lyall Stephen, parent and resident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GB" dirty="0"/>
              <a:t>Crowdfunding page: tbc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GB" dirty="0"/>
              <a:t>For further information about our plans, please contact: </a:t>
            </a:r>
            <a:r>
              <a:rPr lang="en-GB" dirty="0">
                <a:hlinkClick r:id="rId2"/>
              </a:rPr>
              <a:t>newstmonansplaypark@gmail.com</a:t>
            </a:r>
            <a:endParaRPr lang="en-GB" dirty="0"/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GB" dirty="0"/>
              <a:t>Or visit the St Monans website </a:t>
            </a:r>
            <a:r>
              <a:rPr lang="en-GB" dirty="0">
                <a:hlinkClick r:id="rId3"/>
              </a:rPr>
              <a:t>https://stmonans.org.uk</a:t>
            </a:r>
            <a:endParaRPr lang="en-GB" dirty="0"/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lang="en-GB" dirty="0"/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lang="en-GB" dirty="0"/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lang="en-GB" dirty="0"/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lang="en-GB" dirty="0"/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lang="en-GB" dirty="0"/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lang="en-GB" dirty="0"/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lang="en-GB" dirty="0"/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lang="en-GB" dirty="0"/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55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39EE-4A36-4CA3-94D4-F7FEA2D2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93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Current Play park sites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B2411-9D47-4BD2-8DC7-D58E6F32C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18082"/>
            <a:ext cx="11029615" cy="4457268"/>
          </a:xfrm>
        </p:spPr>
        <p:txBody>
          <a:bodyPr>
            <a:normAutofit fontScale="92500" lnSpcReduction="10000"/>
          </a:bodyPr>
          <a:lstStyle/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Queen Margaret Street park 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Small site which has had several items removed as the equipment has been deemed unsafe by Fife Council.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Will be removed to allow for an access road into the new proposed development .The Developers have committed to building a small play area within the new development. 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Shoreside park (beside the coastal path) 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Very limited in its equipment (and is not conveniently situated to the main population). 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Due to budget constraints, it is earmarked for removal by Fife Council. 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Newark Street park 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Another small park designated for closure by Fife Council due to unsafe equipment.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Hope Place park (on St Monans Common or ‘Mair’) 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Equipment which is approximately twenty years old i.e. basic models and provide limited stimulus to toddlers and children. They are also non inclusive. 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There was a skate board park on this site but the equipment was removed by Fife Council. However, the infrastructure remains in place and has been incorporated into the refurbished plans.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09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39EE-4A36-4CA3-94D4-F7FEA2D2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93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Proposed Play park site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B2411-9D47-4BD2-8DC7-D58E6F32C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18082"/>
            <a:ext cx="11029615" cy="4457268"/>
          </a:xfrm>
        </p:spPr>
        <p:txBody>
          <a:bodyPr>
            <a:normAutofit fontScale="85000" lnSpcReduction="10000"/>
          </a:bodyPr>
          <a:lstStyle/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Hope Place park (on St Monans Common or ‘Mair’) 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Well situated within the village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Easy walking distance of both primary school and nursery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Road leading to the park and terrain is level allowing accessibility for wheel chairs, walking aids and buggies (may require some work to further improve accessibility)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Equipment and layout will be inclusive (</a:t>
            </a:r>
            <a:r>
              <a:rPr lang="en-GB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ie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 allowing children of </a:t>
            </a:r>
            <a:r>
              <a:rPr lang="en-GB" sz="2000" b="1" dirty="0">
                <a:solidFill>
                  <a:srgbClr val="00B0F0"/>
                </a:solidFill>
                <a:latin typeface="Franklin Gothic Book" panose="020B0502020104020203"/>
              </a:rPr>
              <a:t>all 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abilities to use it) 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Ownership of the playpark (and associated public liability insurance) would remain in the hands of the local council 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The proposed refurbishment would meet all relevant health and safety requirements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The renovation and improvement of playparks within the locality was identified as one of the key priorities of the    St Monans &amp; Abercombie Community Action Plan (2018 - 2022)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lang="en-GB" sz="2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2020104020203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None/>
              <a:tabLst/>
              <a:defRPr/>
            </a:pPr>
            <a:endParaRPr lang="en-GB" sz="2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2020104020203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38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171" y="1976474"/>
            <a:ext cx="5343272" cy="444972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6522352-FA29-44B5-8C5B-6B45B686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650409"/>
          </a:xfrm>
        </p:spPr>
        <p:txBody>
          <a:bodyPr/>
          <a:lstStyle/>
          <a:p>
            <a:r>
              <a:rPr lang="en-GB" dirty="0"/>
              <a:t>Current Site with limited Equipment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169A70B-007D-4C46-9F6E-900218D29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E33B3D1-FC41-4D6C-99D1-ED667CAABA2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16036" y="1976474"/>
            <a:ext cx="5194770" cy="444972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3D7681-B44C-4E68-9334-0ED03E0FFDB0}"/>
              </a:ext>
            </a:extLst>
          </p:cNvPr>
          <p:cNvSpPr txBox="1"/>
          <p:nvPr/>
        </p:nvSpPr>
        <p:spPr>
          <a:xfrm>
            <a:off x="2032000" y="116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09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199F18-519F-48A4-82C1-B6354E538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40" y="660400"/>
            <a:ext cx="10191459" cy="60621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648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39EE-4A36-4CA3-94D4-F7FEA2D2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93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Costs 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28728D2-F1E5-4494-A75F-B6BFC99D1A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971637"/>
              </p:ext>
            </p:extLst>
          </p:nvPr>
        </p:nvGraphicFramePr>
        <p:xfrm>
          <a:off x="523783" y="1864311"/>
          <a:ext cx="11047371" cy="3336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6365">
                  <a:extLst>
                    <a:ext uri="{9D8B030D-6E8A-4147-A177-3AD203B41FA5}">
                      <a16:colId xmlns:a16="http://schemas.microsoft.com/office/drawing/2014/main" val="2181495237"/>
                    </a:ext>
                  </a:extLst>
                </a:gridCol>
                <a:gridCol w="3541006">
                  <a:extLst>
                    <a:ext uri="{9D8B030D-6E8A-4147-A177-3AD203B41FA5}">
                      <a16:colId xmlns:a16="http://schemas.microsoft.com/office/drawing/2014/main" val="3542514214"/>
                    </a:ext>
                  </a:extLst>
                </a:gridCol>
              </a:tblGrid>
              <a:tr h="449411">
                <a:tc>
                  <a:txBody>
                    <a:bodyPr/>
                    <a:lstStyle/>
                    <a:p>
                      <a:r>
                        <a:rPr lang="en-GB" dirty="0"/>
                        <a:t>Source of funding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Amount (£)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96911"/>
                  </a:ext>
                </a:extLst>
              </a:tr>
              <a:tr h="438356">
                <a:tc>
                  <a:txBody>
                    <a:bodyPr/>
                    <a:lstStyle/>
                    <a:p>
                      <a:r>
                        <a:rPr lang="en-GB" dirty="0"/>
                        <a:t>Project costs (to provide and install equipment as itemised in manufacturers estimate of 14 October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135,355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525713"/>
                  </a:ext>
                </a:extLst>
              </a:tr>
              <a:tr h="449411">
                <a:tc>
                  <a:txBody>
                    <a:bodyPr/>
                    <a:lstStyle/>
                    <a:p>
                      <a:r>
                        <a:rPr lang="en-GB" dirty="0"/>
                        <a:t>Consultancy fee for project (to cover all works by Building Services)*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99028"/>
                  </a:ext>
                </a:extLst>
              </a:tr>
              <a:tr h="449411">
                <a:tc>
                  <a:txBody>
                    <a:bodyPr/>
                    <a:lstStyle/>
                    <a:p>
                      <a:r>
                        <a:rPr lang="en-GB" dirty="0"/>
                        <a:t>Site clearance and site survey (estimate)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22,645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83540"/>
                  </a:ext>
                </a:extLst>
              </a:tr>
              <a:tr h="449411">
                <a:tc>
                  <a:txBody>
                    <a:bodyPr/>
                    <a:lstStyle/>
                    <a:p>
                      <a:r>
                        <a:rPr lang="en-GB" dirty="0"/>
                        <a:t>Resitting of entrance gate and pavement alignment (provisional estimate)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697756"/>
                  </a:ext>
                </a:extLst>
              </a:tr>
              <a:tr h="449411">
                <a:tc>
                  <a:txBody>
                    <a:bodyPr/>
                    <a:lstStyle/>
                    <a:p>
                      <a:r>
                        <a:rPr lang="en-GB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906696"/>
                  </a:ext>
                </a:extLst>
              </a:tr>
              <a:tr h="449411">
                <a:tc>
                  <a:txBody>
                    <a:bodyPr/>
                    <a:lstStyle/>
                    <a:p>
                      <a:r>
                        <a:rPr lang="en-GB" sz="1200" dirty="0"/>
                        <a:t>* As the tendering process goes through Fife Council, we will not be charged VAT at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68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75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39EE-4A36-4CA3-94D4-F7FEA2D2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93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Funding 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28728D2-F1E5-4494-A75F-B6BFC99D1A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333349"/>
              </p:ext>
            </p:extLst>
          </p:nvPr>
        </p:nvGraphicFramePr>
        <p:xfrm>
          <a:off x="585926" y="1742741"/>
          <a:ext cx="1102488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2552">
                  <a:extLst>
                    <a:ext uri="{9D8B030D-6E8A-4147-A177-3AD203B41FA5}">
                      <a16:colId xmlns:a16="http://schemas.microsoft.com/office/drawing/2014/main" val="2181495237"/>
                    </a:ext>
                  </a:extLst>
                </a:gridCol>
                <a:gridCol w="3372330">
                  <a:extLst>
                    <a:ext uri="{9D8B030D-6E8A-4147-A177-3AD203B41FA5}">
                      <a16:colId xmlns:a16="http://schemas.microsoft.com/office/drawing/2014/main" val="3542514214"/>
                    </a:ext>
                  </a:extLst>
                </a:gridCol>
              </a:tblGrid>
              <a:tr h="334424">
                <a:tc>
                  <a:txBody>
                    <a:bodyPr/>
                    <a:lstStyle/>
                    <a:p>
                      <a:r>
                        <a:rPr lang="en-GB" dirty="0"/>
                        <a:t>Source of funding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Amount (£)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96911"/>
                  </a:ext>
                </a:extLst>
              </a:tr>
              <a:tr h="334424">
                <a:tc>
                  <a:txBody>
                    <a:bodyPr/>
                    <a:lstStyle/>
                    <a:p>
                      <a:r>
                        <a:rPr lang="en-GB" dirty="0"/>
                        <a:t>Residents crowd funding goal </a:t>
                      </a:r>
                      <a:r>
                        <a:rPr lang="en-GB" baseline="30000" dirty="0"/>
                        <a:t>*1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13,000	(7%)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681396"/>
                  </a:ext>
                </a:extLst>
              </a:tr>
              <a:tr h="334424">
                <a:tc>
                  <a:txBody>
                    <a:bodyPr/>
                    <a:lstStyle/>
                    <a:p>
                      <a:r>
                        <a:rPr lang="en-GB" dirty="0"/>
                        <a:t>Local business sponsorship goal</a:t>
                      </a:r>
                      <a:r>
                        <a:rPr lang="en-GB" sz="1600" baseline="30000" dirty="0"/>
                        <a:t>*2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  6,000	(3%)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525713"/>
                  </a:ext>
                </a:extLst>
              </a:tr>
              <a:tr h="334424">
                <a:tc>
                  <a:txBody>
                    <a:bodyPr/>
                    <a:lstStyle/>
                    <a:p>
                      <a:r>
                        <a:rPr lang="en-GB" dirty="0"/>
                        <a:t>Russell 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  2,000	(1%)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99028"/>
                  </a:ext>
                </a:extLst>
              </a:tr>
              <a:tr h="334424">
                <a:tc>
                  <a:txBody>
                    <a:bodyPr/>
                    <a:lstStyle/>
                    <a:p>
                      <a:r>
                        <a:rPr lang="en-GB" dirty="0"/>
                        <a:t>Common Good Fund</a:t>
                      </a:r>
                      <a:r>
                        <a:rPr lang="en-GB" baseline="30000" dirty="0"/>
                        <a:t>*3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109,000	(61%)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83540"/>
                  </a:ext>
                </a:extLst>
              </a:tr>
              <a:tr h="334424">
                <a:tc>
                  <a:txBody>
                    <a:bodyPr/>
                    <a:lstStyle/>
                    <a:p>
                      <a:r>
                        <a:rPr lang="en-GB"/>
                        <a:t>Fife Environment </a:t>
                      </a:r>
                      <a:r>
                        <a:rPr lang="en-GB" dirty="0"/>
                        <a:t>Trust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 50,000	(28%)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697756"/>
                  </a:ext>
                </a:extLst>
              </a:tr>
              <a:tr h="334424">
                <a:tc>
                  <a:txBody>
                    <a:bodyPr/>
                    <a:lstStyle/>
                    <a:p>
                      <a:r>
                        <a:rPr lang="en-GB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954030"/>
                  </a:ext>
                </a:extLst>
              </a:tr>
              <a:tr h="63719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200" dirty="0"/>
                        <a:t>Based on a population of 1230 (source </a:t>
                      </a:r>
                      <a:r>
                        <a:rPr lang="en-GB" sz="1200" dirty="0" err="1"/>
                        <a:t>Statitics.gov.scot</a:t>
                      </a:r>
                      <a:r>
                        <a:rPr lang="en-GB" sz="1200" dirty="0"/>
                        <a:t>, 2019 St Monans &amp;Abercrombie)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en-GB" sz="1200" dirty="0"/>
                        <a:t>Individual items of equipment (</a:t>
                      </a:r>
                      <a:r>
                        <a:rPr lang="en-GB" sz="1200" dirty="0" err="1"/>
                        <a:t>eg</a:t>
                      </a:r>
                      <a:r>
                        <a:rPr lang="en-GB" sz="1200" dirty="0"/>
                        <a:t> Wilbur whale, Pablo the penguin, etc) could be sponsored.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en-GB" sz="1200" dirty="0"/>
                        <a:t>Although CGF guidelines normally funds up to 50% of costs, exceptions can be made if sufficient grounds to benefit the community. See next slide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346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45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39EE-4A36-4CA3-94D4-F7FEA2D2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59" y="702156"/>
            <a:ext cx="11029616" cy="7093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 monans Common Good Fund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B2411-9D47-4BD2-8DC7-D58E6F32C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18082"/>
            <a:ext cx="11029615" cy="4457268"/>
          </a:xfrm>
        </p:spPr>
        <p:txBody>
          <a:bodyPr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What does a Common Good Fund consist of?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The assets of Common Good Funds in Fife fall into the following categories and income for the funds is derived from the sources as shown:</a:t>
            </a:r>
          </a:p>
          <a:p>
            <a:pPr lvl="1">
              <a:lnSpc>
                <a:spcPct val="110000"/>
              </a:lnSpc>
              <a:buClr>
                <a:srgbClr val="71B9E4"/>
              </a:buClr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Property (providing rental income)</a:t>
            </a:r>
          </a:p>
          <a:p>
            <a:pPr lvl="1">
              <a:lnSpc>
                <a:spcPct val="110000"/>
              </a:lnSpc>
              <a:buClr>
                <a:srgbClr val="71B9E4"/>
              </a:buClr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Investments (Investment income)</a:t>
            </a:r>
          </a:p>
          <a:p>
            <a:pPr lvl="1">
              <a:lnSpc>
                <a:spcPct val="110000"/>
              </a:lnSpc>
              <a:buClr>
                <a:srgbClr val="71B9E4"/>
              </a:buClr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Cash (Interest)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As at June 2020 (confirmed by Fife Council) the St Monans fund stood at £37,940. 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In addition, the St Monans fund has significant revenue balances </a:t>
            </a:r>
            <a:r>
              <a:rPr lang="en-GB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(£172,069) 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which can be accessed for in year spending.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GB" sz="2000" i="1" dirty="0" err="1">
                <a:solidFill>
                  <a:schemeClr val="accent1">
                    <a:lumMod val="75000"/>
                  </a:schemeClr>
                </a:solidFill>
                <a:latin typeface="Franklin Gothic Book" panose="020B0502020104020203"/>
              </a:rPr>
              <a:t>nb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  <a:latin typeface="Franklin Gothic Book" panose="020B0502020104020203"/>
              </a:rPr>
              <a:t>: t</a:t>
            </a:r>
            <a:r>
              <a:rPr kumimoji="0" lang="en-GB" sz="200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he £172,069 revenue balance will be capitalised on 31 March 2021, if not accessed by the community. 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In correspondence with Fife Council, it has been established that ‘this project would be a great project and an appropriate use of Common Good monies’.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Ultimately it is for Fife Councillors to approve CGF applications,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Franklin Gothic Book" panose="020B0502020104020203"/>
              </a:rPr>
              <a:t>not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 the Community Council. It can only support an application.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64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39EE-4A36-4CA3-94D4-F7FEA2D2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59" y="702156"/>
            <a:ext cx="11029616" cy="7093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Outline timelines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B2411-9D47-4BD2-8DC7-D58E6F32C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18082"/>
            <a:ext cx="11029615" cy="4457268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Crowd Funding launch,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January 2021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Common Good Fund application, </a:t>
            </a:r>
            <a:r>
              <a:rPr lang="en-GB" sz="2000" dirty="0">
                <a:solidFill>
                  <a:srgbClr val="00B0F0"/>
                </a:solidFill>
                <a:latin typeface="Franklin Gothic Book" panose="020B0502020104020203"/>
              </a:rPr>
              <a:t>January 2021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Business sponsorship campaign,  </a:t>
            </a:r>
            <a:r>
              <a:rPr lang="en-GB" sz="2000" dirty="0">
                <a:solidFill>
                  <a:srgbClr val="00B0F0"/>
                </a:solidFill>
                <a:latin typeface="Franklin Gothic Book" panose="020B0502020104020203"/>
              </a:rPr>
              <a:t>Feb/March 2021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Fife Environment Trust  &amp; other grant application, </a:t>
            </a:r>
            <a:r>
              <a:rPr lang="en-GB" sz="2000" dirty="0">
                <a:solidFill>
                  <a:srgbClr val="00B0F0"/>
                </a:solidFill>
                <a:latin typeface="Franklin Gothic Book" panose="020B0502020104020203"/>
              </a:rPr>
              <a:t>March 2021 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(</a:t>
            </a:r>
            <a:r>
              <a:rPr lang="en-GB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nb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: FET award is made in late May)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Tender prices back to Fife Council,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March 2021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Assuming the project is then fully funded, Fife Council will award the contract and arrange to meet with the contractor to agree expected delivery of the new play area.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Delivery of play equipment can then be a further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12 to 16 weeks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(due to the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covid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impact on the supply network).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On receipt of all the play equipment, contractor will then provide a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start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date</a:t>
            </a:r>
          </a:p>
          <a:p>
            <a:pPr lvl="1">
              <a:lnSpc>
                <a:spcPct val="110000"/>
              </a:lnSpc>
              <a:buClr>
                <a:srgbClr val="71B9E4"/>
              </a:buClr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Possibly mid to late summer</a:t>
            </a:r>
          </a:p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03326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{248CA3A1-6DED-4B1E-BACD-A9BC265EBC7F}tf67061901_win32</Template>
  <TotalTime>808</TotalTime>
  <Words>978</Words>
  <Application>Microsoft Office PowerPoint</Application>
  <PresentationFormat>Widescreen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Franklin Gothic Book</vt:lpstr>
      <vt:lpstr>Franklin Gothic Demi</vt:lpstr>
      <vt:lpstr>Gill Sans MT</vt:lpstr>
      <vt:lpstr>Wingdings 2</vt:lpstr>
      <vt:lpstr>DividendVTI</vt:lpstr>
      <vt:lpstr>a new  ST monans  children's play Park  A project proposal by   St MonaNS Charitable Fund (Scottish registered charity. SC048605)   St Monans &amp; Abercrombie Community Council   January 2020</vt:lpstr>
      <vt:lpstr>Current Play park sites </vt:lpstr>
      <vt:lpstr>Proposed Play park site </vt:lpstr>
      <vt:lpstr>Current Site with limited Equipment </vt:lpstr>
      <vt:lpstr>PowerPoint Presentation</vt:lpstr>
      <vt:lpstr>Costs </vt:lpstr>
      <vt:lpstr>Funding </vt:lpstr>
      <vt:lpstr>St monans Common Good Fund </vt:lpstr>
      <vt:lpstr>Outline timelines </vt:lpstr>
      <vt:lpstr>Play park committee and other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monans  play park</dc:title>
  <dc:creator>Stuart Bridges</dc:creator>
  <cp:lastModifiedBy>Stuart Bridges</cp:lastModifiedBy>
  <cp:revision>52</cp:revision>
  <dcterms:created xsi:type="dcterms:W3CDTF">2021-01-03T20:42:05Z</dcterms:created>
  <dcterms:modified xsi:type="dcterms:W3CDTF">2021-01-19T11:43:26Z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